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32748766924c94" /><Relationship Type="http://schemas.openxmlformats.org/officeDocument/2006/relationships/extended-properties" Target="/docProps/app.xml" Id="R83db17390ae94b44" /><Relationship Type="http://schemas.openxmlformats.org/officeDocument/2006/relationships/officeDocument" Target="/ppt/presentation.xml" Id="Rf5eb75eb32c845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0b0f1e49d554410"/>
  </p:sldMasterIdLst>
  <p:notesMasterIdLst>
    <p:notesMasterId xmlns:r="http://schemas.openxmlformats.org/officeDocument/2006/relationships" r:id="R662c6a8cf65341a6"/>
  </p:notesMasterIdLst>
  <p:sldIdLst>
    <p:sldId xmlns:r="http://schemas.openxmlformats.org/officeDocument/2006/relationships" id="256" r:id="R27724a8f1d544bf9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aa19ff10e1485c" /><Relationship Type="http://schemas.openxmlformats.org/officeDocument/2006/relationships/slideMaster" Target="/ppt/slideMasters/slideMaster1.xml" Id="Rf0b0f1e49d554410" /><Relationship Type="http://schemas.openxmlformats.org/officeDocument/2006/relationships/notesMaster" Target="/ppt/notesMasters/notesMaster1.xml" Id="R662c6a8cf65341a6" /><Relationship Type="http://schemas.openxmlformats.org/officeDocument/2006/relationships/presProps" Target="/ppt/presProps.xml" Id="R45603ce360294e61" /><Relationship Type="http://schemas.openxmlformats.org/officeDocument/2006/relationships/tableStyles" Target="/ppt/tableStyles.xml" Id="Raa493c0bb10c4fdf" /><Relationship Type="http://schemas.openxmlformats.org/officeDocument/2006/relationships/slide" Target="/ppt/slides/slide1.xml" Id="R27724a8f1d544bf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30c05d939df4d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ffb9d55a084168" /><Relationship Type="http://schemas.openxmlformats.org/officeDocument/2006/relationships/notesMaster" Target="/ppt/notesMasters/notesMaster1.xml" Id="Rb6d020170c9e4b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master resume supplied by Vipin Soma, October 2026. Founder, Vismora.ai is user-supplied. Experience labels describe responsibilities, not formal job titles. Metrics are separate prior GLS project outcomes, not additive and not guarantees. $63K+ savings period is not specified. Billing aggregation: 8–20 hours weekly removed. Power BI: 40% less capacity contention after identifying 516 unused artifacts. Cross-domain applications are proposed adaptations of reporting work and personal automation prototypes, not completed client deployments in every listed sector. User-described working capabilities include document-to-spreadsheet capture and completion-aware reminders. The proposed domain adaptations are illustrative, not claims of completed deployments. Portfolio: https://vipin-soma-automation.heartybear33.chatgpt.site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076ebdf2bd404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36682a94e9449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ddd6e55aab422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878cda69604a5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485f4010914a7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eec97fb557405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226CC32-DAC2-42C7-B4BC-ABD07F91F6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E85882E-6930-4BCB-86A7-85960A2AAC8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E0F1F59-A36E-40D9-9F52-665EA36B54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4E54696-CFC9-4DB1-8D89-AE73DA8EB3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E6DC0B2-CBA6-42D8-98FA-D3BC445727E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2873688-D2E5-4030-819C-1DB573523B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EBD710A-BF2A-45B1-851C-889CAF6D4AE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3464BA1-A512-4196-AA33-5CE89EE5727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2167463-7D6F-44A3-A5A4-9A8FE330035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DA09E07-0847-41D6-9988-003FCE61BA0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c9dcfc64b64f23" /><Relationship Type="http://schemas.openxmlformats.org/officeDocument/2006/relationships/slideLayout" Target="/ppt/slideLayouts/slideLayout1.xml" Id="R91818b4b4e5441f3" /><Relationship Type="http://schemas.openxmlformats.org/officeDocument/2006/relationships/slideLayout" Target="/ppt/slideLayouts/slideLayout2.xml" Id="R6b397ea7b52c4654" /><Relationship Type="http://schemas.openxmlformats.org/officeDocument/2006/relationships/slideLayout" Target="/ppt/slideLayouts/slideLayout3.xml" Id="R9ed2444ee6bd44cb" /><Relationship Type="http://schemas.openxmlformats.org/officeDocument/2006/relationships/slideLayout" Target="/ppt/slideLayouts/slideLayout4.xml" Id="R2a33292896b94546" /><Relationship Type="http://schemas.openxmlformats.org/officeDocument/2006/relationships/slideLayout" Target="/ppt/slideLayouts/slideLayout5.xml" Id="Rde18a81b904d4f84" /><Relationship Type="http://schemas.openxmlformats.org/officeDocument/2006/relationships/slideLayout" Target="/ppt/slideLayouts/slideLayout6.xml" Id="R25ed22cd7b8c422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1818b4b4e5441f3"/>
    <p:sldLayoutId xmlns:r="http://schemas.openxmlformats.org/officeDocument/2006/relationships" id="2147483650" r:id="R6b397ea7b52c4654"/>
    <p:sldLayoutId xmlns:r="http://schemas.openxmlformats.org/officeDocument/2006/relationships" id="2147483651" r:id="R9ed2444ee6bd44cb"/>
    <p:sldLayoutId xmlns:r="http://schemas.openxmlformats.org/officeDocument/2006/relationships" id="2147483652" r:id="R2a33292896b94546"/>
    <p:sldLayoutId xmlns:r="http://schemas.openxmlformats.org/officeDocument/2006/relationships" id="2147483653" r:id="Rde18a81b904d4f84"/>
    <p:sldLayoutId xmlns:r="http://schemas.openxmlformats.org/officeDocument/2006/relationships" id="2147483654" r:id="R25ed22cd7b8c422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a5f49ee4e74b51" /><Relationship Type="http://schemas.openxmlformats.org/officeDocument/2006/relationships/image" Target="/ppt/media/image.png" Id="Rd95b21b28efc4816" /><Relationship Type="http://schemas.openxmlformats.org/officeDocument/2006/relationships/hyperlink" Target="mailto:vipinsoma@vismora.ai" TargetMode="External" Id="R47a11043b58349e8" /><Relationship Type="http://schemas.openxmlformats.org/officeDocument/2006/relationships/notesSlide" Target="/ppt/notesSlides/notesSlide1.xml" Id="R74a5831fe2624ec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9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CA434F2-B238-4015-87DA-49ABC3C5B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666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95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95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95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95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95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95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95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95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95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D8F27C"/>
                </a:solidFill>
                <a:latin typeface="DejaVu Sans"/>
                <a:ea typeface="DejaVu Sans"/>
                <a:cs typeface="DejaVu Sans"/>
              </a:rPr>
              <a:t>VISMORA.AI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3C4F4B-D324-4C83-A6E1-512D5DCA8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38200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5B9"/>
                </a:solidFill>
                <a:latin typeface="DejaVu Sans"/>
                <a:ea typeface="DejaVu Sans"/>
                <a:cs typeface="DejaVu Sans"/>
              </a:rPr>
              <a:t>Vipin Soma · Founder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90D464-2F5C-4B2F-8E78-53C28C0D6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450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450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450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450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450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450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450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450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450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450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F4F2E9"/>
                </a:solidFill>
                <a:latin typeface="DejaVu Sans"/>
                <a:ea typeface="DejaVu Sans"/>
                <a:cs typeface="DejaVu Sans"/>
              </a:rPr>
              <a:t>Strong foundations.</a:t>
            </a:r>
          </a:p>
          <a:p xmlns:a="http://schemas.openxmlformats.org/drawingml/2006/main">
            <a:pPr>
              <a:buNone/>
              <a:defRPr sz="450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F4F2E9"/>
                </a:solidFill>
                <a:latin typeface="DejaVu Sans"/>
                <a:ea typeface="DejaVu Sans"/>
                <a:cs typeface="DejaVu Sans"/>
              </a:rPr>
              <a:t>Room to grow.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6A6F63-1D0B-4B41-9054-1FB87A13C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202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202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202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202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202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202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202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202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202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B8C5B9"/>
                </a:solidFill>
                <a:latin typeface="DejaVu Sans"/>
                <a:ea typeface="DejaVu Sans"/>
                <a:cs typeface="DejaVu Sans"/>
              </a:rPr>
              <a:t>Get the data right. Automate the work. Build systems that scale.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2574EB-E671-49BD-9D07-745DC9D85C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5b21b28efc4816"/>
          <a:stretch xmlns:a="http://schemas.openxmlformats.org/drawingml/2006/main"/>
        </p:blipFill>
        <p:spPr>
          <a:xfrm xmlns:a="http://schemas.openxmlformats.org/drawingml/2006/main">
            <a:off x="11811000" y="428625"/>
            <a:ext cx="2571750" cy="25717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3054C3-DD95-4620-96E2-982C47E76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81375"/>
            <a:ext cx="466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rPr>
              <a:t>$63K+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B81D18-CAF1-4CD5-8058-801BB4824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4800"/>
            <a:ext cx="4524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rPr>
              <a:t>saved through automated</a:t>
            </a:r>
          </a:p>
          <a:p xmlns:a="http://schemas.openxmlformats.org/drawingml/2006/main">
            <a: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rPr>
              <a:t>contact compliance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E37A17-23C5-4FB7-A0D8-4FF4D408A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381375"/>
            <a:ext cx="466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rPr>
              <a:t>8–20 hrs/week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BE66F7-1F5B-4759-AD28-8AF00DCC7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114800"/>
            <a:ext cx="4524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rPr>
              <a:t>of manual billing</a:t>
            </a:r>
          </a:p>
          <a:p xmlns:a="http://schemas.openxmlformats.org/drawingml/2006/main">
            <a: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rPr>
              <a:t>aggregation removed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665693-CD25-4782-9E0B-CB258A1C6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381375"/>
            <a:ext cx="466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D8F27C"/>
                </a:solidFill>
                <a:latin typeface="DejaVu Sans"/>
                <a:ea typeface="DejaVu Sans"/>
                <a:cs typeface="DejaVu Sans"/>
              </a:rPr>
              <a:t>40% less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DC8B99-21EE-4084-B934-AAB47ADD0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114800"/>
            <a:ext cx="4524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rPr>
              <a:t>Power BI capacity</a:t>
            </a:r>
          </a:p>
          <a:p xmlns:a="http://schemas.openxmlformats.org/drawingml/2006/main">
            <a:pPr>
              <a:buNone/>
              <a:def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4F2E9"/>
                </a:solidFill>
                <a:latin typeface="DejaVu Sans"/>
                <a:ea typeface="DejaVu Sans"/>
                <a:cs typeface="DejaVu Sans"/>
              </a:rPr>
              <a:t>contention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674FD9-0256-4C7C-835D-F2EB7571E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0"/>
            <a:ext cx="1390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2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2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2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2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2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2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2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2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2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C5B9"/>
                </a:solidFill>
                <a:latin typeface="DejaVu Sans"/>
                <a:ea typeface="DejaVu Sans"/>
                <a:cs typeface="DejaVu Sans"/>
              </a:rPr>
              <a:t>Prior auto lending project outcomes · Separate results, not a forecast for your business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425564-D54E-455E-AB24-2351B8416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34000"/>
            <a:ext cx="1390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2175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2175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2175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2175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2175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2175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2175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2175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2175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4F2E9"/>
                </a:solidFill>
                <a:latin typeface="DejaVu Sans"/>
                <a:ea typeface="DejaVu Sans"/>
                <a:cs typeface="DejaVu Sans"/>
              </a:rPr>
              <a:t>Data foundations, trusted reporting and automation across industries.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F87F2C-B448-48A4-93AB-E8C464B9D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0"/>
            <a:ext cx="4619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rPr>
              <a:t>Finance &amp; lending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D8D435-F382-4419-8505-42ADD4895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76975"/>
            <a:ext cx="452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rPr>
              <a:t>Billing, reconciliation and reporting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87EDF0-8B65-4158-A744-CB6A4A730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5905500"/>
            <a:ext cx="4619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rPr>
              <a:t>Property &amp; workspaces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E0C8EA-7763-492D-A00C-A677D6B5B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6276975"/>
            <a:ext cx="452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rPr>
              <a:t>Occupancy, revenue and renewals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4C7266-2410-47F7-9589-0F79EC79D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5905500"/>
            <a:ext cx="4619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rPr>
              <a:t>Supply chain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6D9E6C-9495-4EE0-96C6-45269006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276975"/>
            <a:ext cx="452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rPr>
              <a:t>Supplier follow-ups and order capture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F4B04B-03D4-42BC-9E20-005E516D1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734175"/>
            <a:ext cx="4619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rPr>
              <a:t>Professional services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231A38-04C9-4867-AE9E-7DCAF0362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105650"/>
            <a:ext cx="452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rPr>
              <a:t>Client onboarding and document workflows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F7AD7E-D7C4-459C-AE06-CC713851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6734175"/>
            <a:ext cx="4619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rPr>
              <a:t>Wellness operations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494D34-5D6F-49BC-B601-4A226EAE1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7105650"/>
            <a:ext cx="452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rPr>
              <a:t>Reminders and completion check-ins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13C0F5-F16D-4AFE-8686-B889C84C4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734175"/>
            <a:ext cx="4619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D8F27C"/>
                </a:solidFill>
                <a:latin typeface="DejaVu Sans"/>
                <a:ea typeface="DejaVu Sans"/>
                <a:cs typeface="DejaVu Sans"/>
              </a:rPr>
              <a:t>Education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FE1880-9E15-4CD9-B3C6-CDCD5A194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7105650"/>
            <a:ext cx="452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8C5B9"/>
                </a:solidFill>
                <a:latin typeface="DejaVu Sans"/>
                <a:ea typeface="DejaVu Sans"/>
                <a:cs typeface="DejaVu Sans"/>
              </a:rPr>
              <a:t>Student Excel files into a live dashboard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51206F4-AF30-4EB9-A848-5D8D6E73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667625"/>
            <a:ext cx="1390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65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65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65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65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65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65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65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65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65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F4F2E9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4F2E9"/>
                </a:solidFill>
                <a:latin typeface="DejaVu Sans"/>
                <a:ea typeface="DejaVu Sans"/>
                <a:cs typeface="DejaVu Sans"/>
              </a:rPr>
              <a:t>Finance · Procurement · Auto Lending | Data Engineering, BI Design &amp; Technical Leadership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5443A1D-DCBF-45FF-AA47-14CCDAA9E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096250"/>
            <a:ext cx="1323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defPPr>
            <a:lvl1pPr>
              <a:buNone/>
              <a:defRPr sz="1500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1pPr>
            <a:lvl2pPr>
              <a:buNone/>
              <a:defRPr sz="1500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2pPr>
            <a:lvl3pPr>
              <a:buNone/>
              <a:defRPr sz="1500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3pPr>
            <a:lvl4pPr>
              <a:buNone/>
              <a:defRPr sz="1500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4pPr>
            <a:lvl5pPr>
              <a:buNone/>
              <a:defRPr sz="1500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5pPr>
            <a:lvl6pPr>
              <a:buNone/>
              <a:defRPr sz="1500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6pPr>
            <a:lvl7pPr>
              <a:buNone/>
              <a:defRPr sz="1500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7pPr>
            <a:lvl8pPr>
              <a:buNone/>
              <a:defRPr sz="1500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8pPr>
            <a:lvl9pPr>
              <a:buNone/>
              <a:defRPr sz="1500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8C5B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8C5B9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47a11043b58349e8"/>
              </a:rPr>
              <a:t>vipinsoma@vismora.ai</a:t>
            </a:r>
            <a:r>
              <a:rPr sz="1500" b="0">
                <a:solidFill>
                  <a:srgbClr val="B8C5B9"/>
                </a:solidFill>
                <a:latin typeface="DejaVu Sans"/>
                <a:ea typeface="DejaVu Sans"/>
                <a:cs typeface="DejaVu Sans"/>
              </a:rPr>
              <a:t>   •   linkedin.com/in/vipin-soma</a:t>
            </a:r>
          </a:p>
        </p:txBody>
      </p:sp>
    </p:spTree>
    <p:extLst>
      <p:ext uri="{BB962C8B-B14F-4D97-AF65-F5344CB8AC3E}">
        <p14:creationId xmlns:p14="http://schemas.microsoft.com/office/powerpoint/2010/main" val="16193822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2026-10-19T09:29:46.0370000Z</dcterms:created>
  <dcterms:modified xsi:type="dcterms:W3CDTF">2026-10-19T09:29:46.0370000Z</dcterms:modified>
</coreProperties>
</file>